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E408B-F454-449B-9CDE-264FA7C2F150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938FD-2E0B-4CCD-8ACE-D8700B05C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16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38FD-2E0B-4CCD-8ACE-D8700B05CCB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31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0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4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13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7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0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96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93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0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2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5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75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36" y="1"/>
            <a:ext cx="91715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352928" cy="1470025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Экономическая задача 17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1412776"/>
            <a:ext cx="4928592" cy="792088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ru-RU" b="1" dirty="0" smtClean="0">
                <a:solidFill>
                  <a:schemeClr val="tx1"/>
                </a:solidFill>
              </a:rPr>
              <a:t>Задача с таблицей)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" y="27500"/>
            <a:ext cx="9133834" cy="685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1520" y="149301"/>
            <a:ext cx="856895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июле 2026 года планируется взять кредит в банке на три года в размере S млн рублей, где S – целое число. Условия его возврата таковы: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каждый январь долг увеличивается на 20% по сравнению с концом предыдущего года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с февраля по июнь каждого года необходимо выплатить одним платежом часть долга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в июле каждого года долг должен составлять часть кредита в соответствии со следующей таблицей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наибольшее значение S, при котором каждая из выплат будет меньше 5 млн рублей.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54" name="Picture 6" descr="https://reshimvse.com/img/1492884302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40240"/>
            <a:ext cx="8424936" cy="90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2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rostof.ru/sites/default/files/field/image/article/business-2089534_960_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5" y="0"/>
            <a:ext cx="9144000" cy="681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576" y="338328"/>
            <a:ext cx="8208912" cy="6424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Решение: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Обозначим первый, второй и третий платежи  Х1,Х2,Х3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39552" y="1196752"/>
            <a:ext cx="8352928" cy="525658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Составим таблицу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964722"/>
              </p:ext>
            </p:extLst>
          </p:nvPr>
        </p:nvGraphicFramePr>
        <p:xfrm>
          <a:off x="755578" y="1700809"/>
          <a:ext cx="8136900" cy="2589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6"/>
                <a:gridCol w="792088"/>
                <a:gridCol w="2088232"/>
                <a:gridCol w="1080120"/>
                <a:gridCol w="3384374"/>
              </a:tblGrid>
              <a:tr h="100011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Долг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Сумма после увеличения на </a:t>
                      </a:r>
                    </a:p>
                    <a:p>
                      <a:r>
                        <a:rPr lang="ru-RU" sz="1800" dirty="0" smtClean="0"/>
                        <a:t>20 %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выплата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остаток</a:t>
                      </a:r>
                      <a:endParaRPr lang="ru-RU" sz="1800" dirty="0"/>
                    </a:p>
                  </a:txBody>
                  <a:tcPr/>
                </a:tc>
              </a:tr>
              <a:tr h="52965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 год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52965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2год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52965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3год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3688" y="2651477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2695986"/>
            <a:ext cx="83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264360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2120" y="2628447"/>
            <a:ext cx="2247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S-X1=0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8S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32855" y="3174697"/>
            <a:ext cx="83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8S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6185" y="3194857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S·1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85142" y="3206705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2120" y="3206705"/>
            <a:ext cx="2816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S·1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,2-Х2=0,4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32855" y="3697520"/>
            <a:ext cx="83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4S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80720" y="3744091"/>
            <a:ext cx="2406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4S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*1,2-Х3=0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19995" y="3731880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Х3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83768" y="3774464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4S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*1,2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3528" y="4392603"/>
            <a:ext cx="3913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Вычислим  каждый платеж: 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971600" y="4854268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S-X1=0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8S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3016747" y="4914750"/>
            <a:ext cx="557410" cy="340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644823" y="4792713"/>
            <a:ext cx="3102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Х1=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S-0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8S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=0,4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285" y="5255450"/>
            <a:ext cx="2816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S·1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,2-Х2=0,4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2818674" y="5378180"/>
            <a:ext cx="60324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421915" y="5265092"/>
            <a:ext cx="5654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X2=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S·1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,2-0,4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S=0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96S-0,4S=0,56S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319" y="5877272"/>
            <a:ext cx="2406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4S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*1,2-Х3=0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97491" y="5954216"/>
            <a:ext cx="3440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X3=0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4S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*1,2-0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=0,48S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2608876" y="6017724"/>
            <a:ext cx="583665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00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 animBg="1"/>
      <p:bldP spid="29" grpId="0"/>
      <p:bldP spid="31" grpId="0"/>
      <p:bldP spid="32" grpId="0" animBg="1"/>
      <p:bldP spid="33" grpId="0"/>
      <p:bldP spid="34" grpId="0"/>
      <p:bldP spid="35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5"/>
            <a:ext cx="9144000" cy="688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76072"/>
            <a:ext cx="8229600" cy="12527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Так как каждый платеж должен быть менее 5 млн рублей, то получаем систему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4784"/>
            <a:ext cx="8496944" cy="45365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683567" y="1844824"/>
            <a:ext cx="354121" cy="17281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97360" y="1813565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S&lt;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3082" y="2468253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0,56S&lt;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7689" y="3100318"/>
            <a:ext cx="1569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0,48S&lt;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2771800" y="2578115"/>
            <a:ext cx="936104" cy="2616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4067944" y="1628800"/>
            <a:ext cx="155448" cy="176390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7360" y="6525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36853" y="1832921"/>
            <a:ext cx="1587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S&lt;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500/40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3392" y="2485040"/>
            <a:ext cx="1587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S&lt;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500/56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46925" y="3100171"/>
            <a:ext cx="1587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S&lt;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500/48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6050160" y="2625699"/>
            <a:ext cx="644080" cy="16644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870822" y="2524254"/>
            <a:ext cx="1587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S&lt;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500/56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528" y="3861048"/>
            <a:ext cx="8071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Так как если наименьший платеж меньше 5 млн </a:t>
            </a:r>
            <a:r>
              <a:rPr lang="ru-RU" b="1" dirty="0" err="1" smtClean="0"/>
              <a:t>руб</a:t>
            </a:r>
            <a:r>
              <a:rPr lang="ru-RU" b="1" dirty="0" smtClean="0"/>
              <a:t>, то и все остальные будут </a:t>
            </a:r>
          </a:p>
          <a:p>
            <a:r>
              <a:rPr lang="ru-RU" b="1" dirty="0" smtClean="0"/>
              <a:t>меньше 5 млн </a:t>
            </a:r>
            <a:r>
              <a:rPr lang="ru-RU" b="1" dirty="0" err="1" smtClean="0"/>
              <a:t>руб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737098" y="4691898"/>
            <a:ext cx="217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S&lt;8  13|14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9193" y="4830397"/>
            <a:ext cx="3530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Так как </a:t>
            </a:r>
            <a:r>
              <a:rPr lang="en-US" dirty="0" smtClean="0"/>
              <a:t> S </a:t>
            </a:r>
            <a:r>
              <a:rPr lang="ru-RU" dirty="0" smtClean="0"/>
              <a:t> принадлежит </a:t>
            </a:r>
            <a:r>
              <a:rPr lang="en-US" dirty="0" smtClean="0"/>
              <a:t>Z</a:t>
            </a:r>
            <a:r>
              <a:rPr lang="ru-RU" dirty="0" smtClean="0"/>
              <a:t>, значит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649327" y="4672692"/>
            <a:ext cx="96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0072" y="5589240"/>
            <a:ext cx="3225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Ответ</a:t>
            </a:r>
            <a:r>
              <a:rPr lang="ru-RU" sz="3200" b="1" dirty="0" smtClean="0">
                <a:solidFill>
                  <a:srgbClr val="FF0000"/>
                </a:solidFill>
              </a:rPr>
              <a:t> :8 млн </a:t>
            </a:r>
            <a:r>
              <a:rPr lang="ru-RU" sz="3200" b="1" dirty="0" err="1" smtClean="0">
                <a:solidFill>
                  <a:srgbClr val="FF0000"/>
                </a:solidFill>
              </a:rPr>
              <a:t>руб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4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/>
      <p:bldP spid="8" grpId="0"/>
      <p:bldP spid="9" grpId="0" animBg="1"/>
      <p:bldP spid="10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www.freeppt.net/background/currency-report-workers-powerpoint-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34"/>
            <a:ext cx="9070032" cy="680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t="14287" r="39985" b="28967"/>
          <a:stretch/>
        </p:blipFill>
        <p:spPr bwMode="auto">
          <a:xfrm>
            <a:off x="326324" y="252651"/>
            <a:ext cx="8566155" cy="615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5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freeppt.net/background/currency-report-workers-powerpoint-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" y="0"/>
            <a:ext cx="9036496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988840"/>
            <a:ext cx="849694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/>
              <a:t>Решение: </a:t>
            </a:r>
            <a:r>
              <a:rPr lang="ru-RU" sz="2800" dirty="0" smtClean="0"/>
              <a:t>Обозначим  Х1,Х2,Х3,Х4,Х5,Х6  шесть платежей. В конце месяца размер вклада увеличивается на</a:t>
            </a:r>
            <a:r>
              <a:rPr lang="en-US" sz="2800" dirty="0" smtClean="0"/>
              <a:t> r%/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3388686"/>
            <a:ext cx="8568952" cy="3231205"/>
          </a:xfrm>
        </p:spPr>
        <p:txBody>
          <a:bodyPr/>
          <a:lstStyle/>
          <a:p>
            <a:r>
              <a:rPr lang="ru-RU" dirty="0" smtClean="0"/>
              <a:t>Вспомним  1%=1\100. </a:t>
            </a:r>
          </a:p>
          <a:p>
            <a:r>
              <a:rPr lang="ru-RU" dirty="0" smtClean="0"/>
              <a:t>Значит  </a:t>
            </a:r>
            <a:r>
              <a:rPr lang="en-US" dirty="0" smtClean="0"/>
              <a:t>r%=r\100</a:t>
            </a:r>
            <a:r>
              <a:rPr lang="ru-RU" dirty="0" smtClean="0"/>
              <a:t>.Тогда каждый раз вклад увеличивается в </a:t>
            </a:r>
            <a:r>
              <a:rPr lang="en-US" dirty="0" smtClean="0"/>
              <a:t>m </a:t>
            </a:r>
            <a:r>
              <a:rPr lang="ru-RU" dirty="0" smtClean="0"/>
              <a:t>раз, где </a:t>
            </a:r>
            <a:r>
              <a:rPr lang="en-US" dirty="0" smtClean="0"/>
              <a:t>m=</a:t>
            </a:r>
            <a:r>
              <a:rPr lang="ru-RU" dirty="0" smtClean="0"/>
              <a:t>1+</a:t>
            </a:r>
            <a:r>
              <a:rPr lang="en-US" dirty="0" smtClean="0"/>
              <a:t>r\100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1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1815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15062"/>
            <a:ext cx="3109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Составим таблицу: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406039"/>
              </p:ext>
            </p:extLst>
          </p:nvPr>
        </p:nvGraphicFramePr>
        <p:xfrm>
          <a:off x="241466" y="738282"/>
          <a:ext cx="8362982" cy="45573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37275"/>
                <a:gridCol w="1537075"/>
                <a:gridCol w="1800200"/>
                <a:gridCol w="1368152"/>
                <a:gridCol w="2520280"/>
              </a:tblGrid>
              <a:tr h="507359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Долг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Сумма после увеличения на </a:t>
                      </a:r>
                      <a:r>
                        <a:rPr lang="en-US" sz="2000" b="1" dirty="0" smtClean="0"/>
                        <a:t>r%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Выплата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Остаток</a:t>
                      </a:r>
                      <a:endParaRPr lang="ru-RU" sz="2000" b="1" dirty="0"/>
                    </a:p>
                  </a:txBody>
                  <a:tcPr/>
                </a:tc>
              </a:tr>
              <a:tr h="50735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15.0</a:t>
                      </a:r>
                      <a:r>
                        <a:rPr lang="en-US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</a:tr>
              <a:tr h="50735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15.0</a:t>
                      </a:r>
                      <a:r>
                        <a:rPr lang="en-US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</a:tr>
              <a:tr h="50735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15.0</a:t>
                      </a:r>
                      <a:r>
                        <a:rPr lang="en-US" sz="2000" b="1" dirty="0" smtClean="0"/>
                        <a:t>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</a:tr>
              <a:tr h="50735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15.</a:t>
                      </a:r>
                      <a:r>
                        <a:rPr lang="en-US" sz="2000" b="1" dirty="0" smtClean="0"/>
                        <a:t>04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</a:tr>
              <a:tr h="50735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15.0</a:t>
                      </a:r>
                      <a:r>
                        <a:rPr lang="en-US" sz="2000" b="1" dirty="0" smtClean="0"/>
                        <a:t>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</a:tr>
              <a:tr h="50735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15.0</a:t>
                      </a:r>
                      <a:r>
                        <a:rPr lang="en-US" sz="2000" b="1" dirty="0" smtClean="0"/>
                        <a:t>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</a:tr>
              <a:tr h="50735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15.07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5599282"/>
            <a:ext cx="4997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Взяли в банке 1млн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руб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15.0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4935" y="173707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89466" y="1779193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1*m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93972" y="177919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X1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26795" y="230241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X2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98129" y="2860448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X3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26535" y="3311406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X4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74373" y="3769876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X5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54655" y="4293096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X6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00192" y="1737071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1*m-X1=0,6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40766" y="2260291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0,6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60975" y="2765813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0,4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788403" y="3245369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0,3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57769" y="3812253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0,2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764935" y="4272363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0,1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926261" y="477955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0</a:t>
            </a:r>
            <a:endParaRPr lang="ru-RU" sz="28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73411" y="2337609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0,6*m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162333" y="2337235"/>
            <a:ext cx="2242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0,6*m-X2=0,4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351982" y="2849889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0,4*m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162333" y="2860829"/>
            <a:ext cx="2242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0,4*m-X3=0,3</a:t>
            </a:r>
            <a:endParaRPr lang="ru-RU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438519" y="3340394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0,3*m</a:t>
            </a:r>
            <a:endParaRPr lang="ru-RU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162333" y="3289033"/>
            <a:ext cx="2242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0,3*m-X4=0,2</a:t>
            </a:r>
            <a:endParaRPr lang="ru-RU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438519" y="3863614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0,2*m</a:t>
            </a:r>
            <a:endParaRPr lang="ru-RU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389338" y="4318179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0,1*m</a:t>
            </a:r>
            <a:endParaRPr lang="ru-RU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166913" y="3834626"/>
            <a:ext cx="2242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0,2*m-X5=0,1</a:t>
            </a:r>
            <a:endParaRPr lang="ru-RU" sz="2800" b="1" dirty="0"/>
          </a:p>
        </p:txBody>
      </p:sp>
      <p:sp>
        <p:nvSpPr>
          <p:cNvPr id="1024" name="TextBox 1023"/>
          <p:cNvSpPr txBox="1"/>
          <p:nvPr/>
        </p:nvSpPr>
        <p:spPr>
          <a:xfrm>
            <a:off x="6300191" y="4318179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0,1*m-X6=0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6246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10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64" y="-1"/>
            <a:ext cx="9156964" cy="686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Вычислим каждый платеж:</a:t>
            </a:r>
            <a:endParaRPr lang="ru-RU" sz="3200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4" t="27703" r="31241" b="31584"/>
          <a:stretch/>
        </p:blipFill>
        <p:spPr bwMode="auto">
          <a:xfrm>
            <a:off x="0" y="1196975"/>
            <a:ext cx="1963738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744" y="1124744"/>
            <a:ext cx="1768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X1=1m-0,6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308317" y="1647964"/>
            <a:ext cx="204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X2=0,6m-0,4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308317" y="2171184"/>
            <a:ext cx="204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X3=0,4m-0,3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357849" y="3217624"/>
            <a:ext cx="204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X5=0,2m-0,1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308317" y="2694404"/>
            <a:ext cx="204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X4=0,3m-0,2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494103" y="3740844"/>
            <a:ext cx="1768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X6=0,1m-0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014405" y="4264064"/>
            <a:ext cx="5466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Итоговые выплаты по кредиту составят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7504" y="4725729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Х1+Х2+Х3+Х4+Х5+Х6=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07504" y="5248949"/>
            <a:ext cx="8271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1m-0,6+0,6m-0,4+0,4m-0,3+0,3m-0,2+0,2m-0,1+0,1m=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57524" y="5799909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=2,6m-1,6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2753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77809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Выплаты по кредиту должны быть менее 1,2 млн </a:t>
            </a:r>
            <a:r>
              <a:rPr lang="ru-RU" sz="2800" dirty="0" err="1" smtClean="0"/>
              <a:t>руб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1" y="1817440"/>
            <a:ext cx="918862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087022"/>
            <a:ext cx="333411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Значит, </a:t>
            </a:r>
            <a:r>
              <a:rPr lang="en-US" sz="2800" b="1" dirty="0" smtClean="0"/>
              <a:t>2,6m-1,6&lt;</a:t>
            </a:r>
            <a:r>
              <a:rPr lang="ru-RU" sz="2800" b="1" dirty="0" smtClean="0"/>
              <a:t>1,2</a:t>
            </a:r>
            <a:endParaRPr lang="ru-RU" sz="2800" b="1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1702575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2,6</a:t>
            </a:r>
            <a:r>
              <a:rPr lang="en-US" sz="2800" b="1" dirty="0" smtClean="0"/>
              <a:t>m&lt;2,8</a:t>
            </a:r>
            <a:endParaRPr lang="ru-RU" sz="2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4" t="60913" r="31061" b="32341"/>
          <a:stretch/>
        </p:blipFill>
        <p:spPr bwMode="auto">
          <a:xfrm>
            <a:off x="2051720" y="2132856"/>
            <a:ext cx="1345622" cy="83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2964692"/>
            <a:ext cx="1848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m=1+r\100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3653600"/>
            <a:ext cx="2435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1+r\100&lt;14|13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4427820"/>
            <a:ext cx="1641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r&lt; 100\13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63972" y="4967590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r&lt;7   9\13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84278" y="4985637"/>
            <a:ext cx="5459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Так как</a:t>
            </a:r>
            <a:r>
              <a:rPr lang="en-US" sz="2400" dirty="0"/>
              <a:t> </a:t>
            </a:r>
            <a:r>
              <a:rPr lang="en-US" sz="2400" dirty="0" smtClean="0"/>
              <a:t> r</a:t>
            </a:r>
            <a:r>
              <a:rPr lang="ru-RU" sz="2400" dirty="0" smtClean="0"/>
              <a:t> – целое, то максимальное значение удовлетворяющее по условию задачи  </a:t>
            </a:r>
            <a:r>
              <a:rPr lang="en-US" sz="2400" dirty="0" smtClean="0"/>
              <a:t>r=7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46870" y="6166253"/>
            <a:ext cx="17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Ответ:  </a:t>
            </a:r>
            <a:r>
              <a:rPr lang="ru-RU" sz="2800" b="1" dirty="0" smtClean="0">
                <a:solidFill>
                  <a:srgbClr val="FF0000"/>
                </a:solidFill>
              </a:rPr>
              <a:t>7%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5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355</Words>
  <Application>Microsoft Office PowerPoint</Application>
  <PresentationFormat>Экран (4:3)</PresentationFormat>
  <Paragraphs>109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Экономическая задача 17</vt:lpstr>
      <vt:lpstr>Презентация PowerPoint</vt:lpstr>
      <vt:lpstr>Решение: Обозначим первый, второй и третий платежи  Х1,Х2,Х3.</vt:lpstr>
      <vt:lpstr>Так как каждый платеж должен быть менее 5 млн рублей, то получаем систему</vt:lpstr>
      <vt:lpstr>Презентация PowerPoint</vt:lpstr>
      <vt:lpstr>Решение: Обозначим  Х1,Х2,Х3,Х4,Х5,Х6  шесть платежей. В конце месяца размер вклада увеличивается на r%/</vt:lpstr>
      <vt:lpstr>Презентация PowerPoint</vt:lpstr>
      <vt:lpstr>Вычислим каждый платеж:</vt:lpstr>
      <vt:lpstr>Выплаты по кредиту должны быть менее 1,2 млн руб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Экономическая задача 17</dc:title>
  <dc:creator>USER</dc:creator>
  <cp:lastModifiedBy>USER</cp:lastModifiedBy>
  <cp:revision>23</cp:revision>
  <dcterms:created xsi:type="dcterms:W3CDTF">2020-04-28T14:54:02Z</dcterms:created>
  <dcterms:modified xsi:type="dcterms:W3CDTF">2020-05-03T05:39:45Z</dcterms:modified>
</cp:coreProperties>
</file>